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sldIdLst>
    <p:sldId id="256" r:id="rId2"/>
    <p:sldId id="281" r:id="rId3"/>
    <p:sldId id="290" r:id="rId4"/>
    <p:sldId id="284" r:id="rId5"/>
    <p:sldId id="257" r:id="rId6"/>
    <p:sldId id="287" r:id="rId7"/>
    <p:sldId id="260" r:id="rId8"/>
    <p:sldId id="261" r:id="rId9"/>
    <p:sldId id="288" r:id="rId10"/>
    <p:sldId id="267" r:id="rId11"/>
    <p:sldId id="289" r:id="rId12"/>
    <p:sldId id="268" r:id="rId13"/>
    <p:sldId id="291" r:id="rId14"/>
    <p:sldId id="285" r:id="rId15"/>
    <p:sldId id="270" r:id="rId16"/>
    <p:sldId id="271" r:id="rId17"/>
    <p:sldId id="292" r:id="rId18"/>
    <p:sldId id="293" r:id="rId19"/>
    <p:sldId id="294" r:id="rId20"/>
    <p:sldId id="286" r:id="rId21"/>
    <p:sldId id="283" r:id="rId22"/>
    <p:sldId id="295" r:id="rId23"/>
    <p:sldId id="272" r:id="rId24"/>
    <p:sldId id="273" r:id="rId25"/>
    <p:sldId id="274" r:id="rId26"/>
    <p:sldId id="275" r:id="rId27"/>
    <p:sldId id="276" r:id="rId28"/>
    <p:sldId id="277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2D"/>
    <a:srgbClr val="F0F7DD"/>
    <a:srgbClr val="F1AB43"/>
    <a:srgbClr val="7FA212"/>
    <a:srgbClr val="000000"/>
    <a:srgbClr val="005400"/>
    <a:srgbClr val="3376C7"/>
    <a:srgbClr val="FFFFFF"/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howGuides="1">
      <p:cViewPr varScale="1">
        <p:scale>
          <a:sx n="84" d="100"/>
          <a:sy n="84" d="100"/>
        </p:scale>
        <p:origin x="139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AA7424-9F2D-410D-A4B5-DEC67C4FE4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5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2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1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6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5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B813E533-6900-41CE-A907-F254F302A4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5" descr="D:\Графика\Обои\Панорама - компиляция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9269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3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0F4F2-764C-4DB4-8A50-B39F8A49D5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0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5C20-3315-43A5-B11A-2AEBF96A0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6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052736"/>
            <a:ext cx="4141787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052736"/>
            <a:ext cx="4143375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077E719-DDA0-40BE-AD34-7B39946EF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7269F0F-E617-46F3-8E2D-2D14A875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980728"/>
            <a:ext cx="8437562" cy="537403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841F13D-F280-49BE-BFE4-C181982E1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8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4BABE80-C57A-4D6B-8876-78FA6DBBE4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85720" y="1428736"/>
            <a:ext cx="8572560" cy="5429264"/>
            <a:chOff x="285720" y="1428736"/>
            <a:chExt cx="8572560" cy="5429264"/>
          </a:xfrm>
        </p:grpSpPr>
        <p:pic>
          <p:nvPicPr>
            <p:cNvPr id="8" name="Рисунок 7" descr="ID-10088971.jpg"/>
            <p:cNvPicPr>
              <a:picLocks noChangeAspect="1"/>
            </p:cNvPicPr>
            <p:nvPr userDrawn="1"/>
          </p:nvPicPr>
          <p:blipFill>
            <a:blip r:embed="rId2"/>
            <a:srcRect b="15556"/>
            <a:stretch>
              <a:fillRect/>
            </a:stretch>
          </p:blipFill>
          <p:spPr>
            <a:xfrm>
              <a:off x="285736" y="1428736"/>
              <a:ext cx="8572528" cy="542926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285720" y="1428736"/>
              <a:ext cx="8572560" cy="5429264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34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A4FE8-4BE8-4402-B912-EFA14B055A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85720" y="1428736"/>
            <a:ext cx="8572560" cy="5429264"/>
            <a:chOff x="285720" y="1428736"/>
            <a:chExt cx="8572560" cy="5429264"/>
          </a:xfrm>
        </p:grpSpPr>
        <p:pic>
          <p:nvPicPr>
            <p:cNvPr id="8" name="Рисунок 7" descr="ID-10088971.jpg"/>
            <p:cNvPicPr>
              <a:picLocks noChangeAspect="1"/>
            </p:cNvPicPr>
            <p:nvPr userDrawn="1"/>
          </p:nvPicPr>
          <p:blipFill>
            <a:blip r:embed="rId2"/>
            <a:srcRect b="15556"/>
            <a:stretch>
              <a:fillRect/>
            </a:stretch>
          </p:blipFill>
          <p:spPr>
            <a:xfrm>
              <a:off x="285736" y="1428736"/>
              <a:ext cx="8572528" cy="542926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285720" y="1428736"/>
              <a:ext cx="8572560" cy="5429264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966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574B4-026B-4A57-8819-AAD0FACEC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7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D5B8-220B-404B-AD35-53C4AB464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6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0BF31-E8ED-4ABB-A9E4-E8A4CFF7F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2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0E76-5A01-40E6-8259-E67A349DF2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85720" y="1428736"/>
            <a:ext cx="8572560" cy="5429264"/>
            <a:chOff x="285720" y="1428736"/>
            <a:chExt cx="8572560" cy="5429264"/>
          </a:xfrm>
        </p:grpSpPr>
        <p:pic>
          <p:nvPicPr>
            <p:cNvPr id="7" name="Рисунок 6" descr="ID-10088971.jpg"/>
            <p:cNvPicPr>
              <a:picLocks noChangeAspect="1"/>
            </p:cNvPicPr>
            <p:nvPr userDrawn="1"/>
          </p:nvPicPr>
          <p:blipFill>
            <a:blip r:embed="rId2"/>
            <a:srcRect b="15556"/>
            <a:stretch>
              <a:fillRect/>
            </a:stretch>
          </p:blipFill>
          <p:spPr>
            <a:xfrm>
              <a:off x="285736" y="1428736"/>
              <a:ext cx="8572528" cy="542926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 userDrawn="1"/>
          </p:nvSpPr>
          <p:spPr>
            <a:xfrm>
              <a:off x="285720" y="1428736"/>
              <a:ext cx="8572560" cy="5429264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7246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7D5F7-DCD9-484D-9B3B-B97581C48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0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397B1-3407-4BE0-8226-3EDA364F7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6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FA88-81C1-4650-8702-41F8A27B6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6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7" cstate="print">
            <a:lum/>
          </a:blip>
          <a:srcRect/>
          <a:stretch>
            <a:fillRect t="-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052736"/>
            <a:ext cx="8437562" cy="53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59EFDC1-5591-4621-A359-F32B527630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71475" y="26064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spc="0">
          <a:ln w="1905"/>
          <a:solidFill>
            <a:srgbClr val="0066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D-10088971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55950" y="4276455"/>
            <a:ext cx="3354688" cy="226189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71010"/>
            <a:ext cx="8624918" cy="1576388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Линейка «1С-Рейтинг: Финансы и Бюджетирование»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dirty="0" smtClean="0">
                <a:solidFill>
                  <a:srgbClr val="05852D"/>
                </a:solidFill>
              </a:rPr>
              <a:t>Автоматизация процесса бюджетирования</a:t>
            </a:r>
            <a:endParaRPr lang="en-US" sz="4800" dirty="0">
              <a:solidFill>
                <a:srgbClr val="05852D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429000"/>
            <a:ext cx="4714908" cy="714380"/>
          </a:xfrm>
          <a:noFill/>
          <a:ln/>
        </p:spPr>
        <p:txBody>
          <a:bodyPr/>
          <a:lstStyle/>
          <a:p>
            <a:r>
              <a:rPr lang="ru-RU" dirty="0" smtClean="0"/>
              <a:t>от составления бюджетов до автоматизированного план-фактного анализа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96317" y="6503174"/>
            <a:ext cx="381000" cy="247650"/>
          </a:xfrm>
        </p:spPr>
        <p:txBody>
          <a:bodyPr/>
          <a:lstStyle/>
          <a:p>
            <a:fld id="{B813E533-6900-41CE-A907-F254F302A40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reeform 577"/>
          <p:cNvSpPr>
            <a:spLocks noEditPoints="1"/>
          </p:cNvSpPr>
          <p:nvPr/>
        </p:nvSpPr>
        <p:spPr bwMode="auto">
          <a:xfrm>
            <a:off x="7117777" y="764154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6" y="5013176"/>
            <a:ext cx="5558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продукты:</a:t>
            </a:r>
          </a:p>
          <a:p>
            <a:r>
              <a:rPr lang="ru-RU" sz="1400" dirty="0" smtClean="0"/>
              <a:t>1С-Рейтинг: Комплексное управление финансами и бюджетирование;</a:t>
            </a:r>
          </a:p>
          <a:p>
            <a:r>
              <a:rPr lang="ru-RU" sz="1400" dirty="0" smtClean="0"/>
              <a:t>1С-Рейтинг: Бюджетирование предприятия;</a:t>
            </a:r>
          </a:p>
          <a:p>
            <a:r>
              <a:rPr lang="ru-RU" sz="1400" dirty="0" smtClean="0"/>
              <a:t>1С-Рейтинг: Управление финансами строительной организации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1" name="Рисунок 10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0159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Документ</a:t>
            </a:r>
            <a:r>
              <a:rPr lang="ru-RU" sz="4400" dirty="0" smtClean="0">
                <a:solidFill>
                  <a:srgbClr val="05852D"/>
                </a:solidFill>
              </a:rPr>
              <a:t> «</a:t>
            </a:r>
            <a:r>
              <a:rPr lang="ru-RU" sz="3600" dirty="0" smtClean="0">
                <a:solidFill>
                  <a:srgbClr val="05852D"/>
                </a:solidFill>
              </a:rPr>
              <a:t>Экземпляр</a:t>
            </a:r>
            <a:r>
              <a:rPr lang="ru-RU" sz="4400" dirty="0" smtClean="0">
                <a:solidFill>
                  <a:srgbClr val="05852D"/>
                </a:solidFill>
              </a:rPr>
              <a:t> </a:t>
            </a:r>
            <a:r>
              <a:rPr lang="ru-RU" sz="3600" dirty="0" smtClean="0">
                <a:solidFill>
                  <a:srgbClr val="05852D"/>
                </a:solidFill>
              </a:rPr>
              <a:t>бюджета</a:t>
            </a:r>
            <a:r>
              <a:rPr lang="ru-RU" sz="4400" dirty="0" smtClean="0">
                <a:solidFill>
                  <a:srgbClr val="05852D"/>
                </a:solidFill>
              </a:rPr>
              <a:t>»</a:t>
            </a:r>
            <a:endParaRPr lang="ru-RU" sz="44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" y="1799849"/>
            <a:ext cx="6933282" cy="489654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012160" y="897196"/>
            <a:ext cx="3024336" cy="3456384"/>
          </a:xfrm>
          <a:prstGeom prst="wedgeRoundRectCallout">
            <a:avLst>
              <a:gd name="adj1" fmla="val -61499"/>
              <a:gd name="adj2" fmla="val -17375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Бюджет вводится одним документом по всем статьям. Заложенные автоматические </a:t>
            </a:r>
            <a:r>
              <a:rPr lang="ru-RU" b="1" dirty="0" smtClean="0"/>
              <a:t>расчеты плановых данных</a:t>
            </a:r>
            <a:r>
              <a:rPr lang="ru-RU" dirty="0" smtClean="0"/>
              <a:t> выполняются здесь же.</a:t>
            </a:r>
          </a:p>
          <a:p>
            <a:pPr eaLnBrk="0" hangingPunct="0"/>
            <a:r>
              <a:rPr lang="ru-RU" dirty="0" smtClean="0"/>
              <a:t>Предусмотрена возможность интерактивной отмены внесенных изменений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0" name="Рисунок 9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27" y="3142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Корректировка бюджетных данных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0271"/>
            <a:ext cx="7561296" cy="355960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843808" y="4876334"/>
            <a:ext cx="5999968" cy="1737882"/>
          </a:xfrm>
          <a:prstGeom prst="wedgeRoundRectCallout">
            <a:avLst>
              <a:gd name="adj1" fmla="val -30367"/>
              <a:gd name="adj2" fmla="val -6737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/>
            <a:r>
              <a:rPr lang="ru-RU" dirty="0"/>
              <a:t>Если в течение периода возникает необходимость изменить какие-либо плановые данные, нет необходимость править первоначальный </a:t>
            </a:r>
            <a:r>
              <a:rPr lang="ru-RU" dirty="0" smtClean="0"/>
              <a:t>вариант бюджета. </a:t>
            </a:r>
            <a:r>
              <a:rPr lang="ru-RU" b="1" dirty="0"/>
              <a:t>Можно создать корректировку</a:t>
            </a:r>
            <a:r>
              <a:rPr lang="ru-RU" dirty="0"/>
              <a:t>, которая будет хранится отдельным документом, и хранить величины произведенных </a:t>
            </a:r>
            <a:r>
              <a:rPr lang="ru-RU" dirty="0" smtClean="0"/>
              <a:t>корректировок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0" name="Рисунок 9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636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Заполнение бюджетов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6775"/>
            <a:ext cx="7582557" cy="279678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331640" y="4501566"/>
            <a:ext cx="4824536" cy="2000053"/>
          </a:xfrm>
          <a:prstGeom prst="wedgeRoundRectCallout">
            <a:avLst>
              <a:gd name="adj1" fmla="val -20930"/>
              <a:gd name="adj2" fmla="val -7623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Предусмотрен механизм формирования бюджета </a:t>
            </a:r>
            <a:r>
              <a:rPr lang="ru-RU" b="1" dirty="0" smtClean="0"/>
              <a:t>на основании поданных заявок </a:t>
            </a:r>
            <a:r>
              <a:rPr lang="ru-RU" dirty="0" smtClean="0"/>
              <a:t>либо на основании бюджета предыдущих периодов, с применением поправочных коэффициентов. Например, коэффициента инфляции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2" name="Рисунок 11" descr="ID-10088971.jpg"/>
              <p:cNvPicPr>
                <a:picLocks noChangeAspect="1"/>
              </p:cNvPicPr>
              <p:nvPr/>
            </p:nvPicPr>
            <p:blipFill>
              <a:blip r:embed="rId3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285720" y="1428736"/>
            <a:ext cx="8572560" cy="5429264"/>
            <a:chOff x="285720" y="1428736"/>
            <a:chExt cx="8572560" cy="5429264"/>
          </a:xfrm>
        </p:grpSpPr>
        <p:pic>
          <p:nvPicPr>
            <p:cNvPr id="7" name="Рисунок 6" descr="ID-10088971.jpg"/>
            <p:cNvPicPr>
              <a:picLocks noChangeAspect="1"/>
            </p:cNvPicPr>
            <p:nvPr/>
          </p:nvPicPr>
          <p:blipFill>
            <a:blip r:embed="rId3"/>
            <a:srcRect b="15556"/>
            <a:stretch>
              <a:fillRect/>
            </a:stretch>
          </p:blipFill>
          <p:spPr>
            <a:xfrm>
              <a:off x="285736" y="1428736"/>
              <a:ext cx="8572528" cy="542926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85720" y="1428736"/>
              <a:ext cx="8572560" cy="5429264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функций </a:t>
            </a:r>
            <a:br>
              <a:rPr lang="ru-RU" dirty="0" smtClean="0"/>
            </a:br>
            <a:r>
              <a:rPr lang="ru-RU" dirty="0" smtClean="0"/>
              <a:t>контроля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«Бюджетирование»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B4-026B-4A57-8819-AAD0FACEC5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59" name="Рисунок 5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24" y="28258"/>
            <a:ext cx="8548718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Контрольные и учетные  функции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BE80-C57A-4D6B-8876-78FA6DBBE41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8723" y="3721787"/>
            <a:ext cx="2584484" cy="759997"/>
            <a:chOff x="3964" y="2071"/>
            <a:chExt cx="1484" cy="330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415369" y="2654569"/>
            <a:ext cx="4264052" cy="749302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632988" y="2046549"/>
            <a:ext cx="1831988" cy="349234"/>
            <a:chOff x="3964" y="2071"/>
            <a:chExt cx="1484" cy="330"/>
          </a:xfrm>
        </p:grpSpPr>
        <p:sp>
          <p:nvSpPr>
            <p:cNvPr id="44053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54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4055" name="Rectangle 23"/>
          <p:cNvSpPr>
            <a:spLocks noChangeArrowheads="1"/>
          </p:cNvSpPr>
          <p:nvPr/>
        </p:nvSpPr>
        <p:spPr bwMode="ltGray">
          <a:xfrm>
            <a:off x="318046" y="4524645"/>
            <a:ext cx="1269986" cy="159387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ltGray">
          <a:xfrm>
            <a:off x="1623221" y="4524645"/>
            <a:ext cx="1269986" cy="159387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44057" name="AutoShape 25"/>
          <p:cNvCxnSpPr>
            <a:cxnSpLocks noChangeShapeType="1"/>
          </p:cNvCxnSpPr>
          <p:nvPr/>
        </p:nvCxnSpPr>
        <p:spPr bwMode="black">
          <a:xfrm rot="10800000" flipV="1">
            <a:off x="6679421" y="3046681"/>
            <a:ext cx="57150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58" name="AutoShape 26"/>
          <p:cNvCxnSpPr>
            <a:cxnSpLocks noChangeShapeType="1"/>
            <a:stCxn id="44041" idx="0"/>
            <a:endCxn id="44050" idx="2"/>
          </p:cNvCxnSpPr>
          <p:nvPr/>
        </p:nvCxnSpPr>
        <p:spPr bwMode="black">
          <a:xfrm rot="5400000" flipH="1" flipV="1">
            <a:off x="2915222" y="2089614"/>
            <a:ext cx="317916" cy="2946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4059" name="AutoShape 27"/>
          <p:cNvCxnSpPr>
            <a:cxnSpLocks noChangeShapeType="1"/>
            <a:stCxn id="44044" idx="0"/>
            <a:endCxn id="44050" idx="2"/>
          </p:cNvCxnSpPr>
          <p:nvPr/>
        </p:nvCxnSpPr>
        <p:spPr bwMode="black">
          <a:xfrm rot="16200000" flipV="1">
            <a:off x="5850538" y="2100728"/>
            <a:ext cx="317916" cy="29242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4060" name="Text Box 28"/>
          <p:cNvSpPr txBox="1">
            <a:spLocks noChangeArrowheads="1"/>
          </p:cNvSpPr>
          <p:nvPr/>
        </p:nvSpPr>
        <p:spPr bwMode="black">
          <a:xfrm>
            <a:off x="3750463" y="2003629"/>
            <a:ext cx="16430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3366"/>
                </a:solidFill>
                <a:latin typeface="Arial Black" pitchFamily="34" charset="0"/>
              </a:rPr>
              <a:t>Контроль</a:t>
            </a:r>
            <a:endParaRPr lang="en-US" sz="2000" dirty="0">
              <a:solidFill>
                <a:srgbClr val="003366"/>
              </a:solidFill>
              <a:latin typeface="Arial Black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7250925" y="2572874"/>
            <a:ext cx="1711325" cy="830997"/>
            <a:chOff x="7215206" y="2383689"/>
            <a:chExt cx="1711325" cy="830997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7215206" y="2463797"/>
              <a:ext cx="1711325" cy="679451"/>
              <a:chOff x="3964" y="2071"/>
              <a:chExt cx="1484" cy="330"/>
            </a:xfrm>
          </p:grpSpPr>
          <p:sp>
            <p:nvSpPr>
              <p:cNvPr id="44036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037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black">
            <a:xfrm>
              <a:off x="7215206" y="2383689"/>
              <a:ext cx="16891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000000"/>
                  </a:solidFill>
                </a:rPr>
                <a:t>Контроль через отчетные формы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107917" y="3721787"/>
            <a:ext cx="2714643" cy="759997"/>
            <a:chOff x="6072198" y="3532602"/>
            <a:chExt cx="2714643" cy="759997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156352" y="3532602"/>
              <a:ext cx="2559052" cy="759997"/>
              <a:chOff x="3964" y="2071"/>
              <a:chExt cx="1484" cy="330"/>
            </a:xfrm>
          </p:grpSpPr>
          <p:sp>
            <p:nvSpPr>
              <p:cNvPr id="44044" name="AutoShape 12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2" name="Text Box 30"/>
            <p:cNvSpPr txBox="1">
              <a:spLocks noChangeArrowheads="1"/>
            </p:cNvSpPr>
            <p:nvPr/>
          </p:nvSpPr>
          <p:spPr bwMode="black">
            <a:xfrm>
              <a:off x="6072198" y="3571876"/>
              <a:ext cx="2714643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8F8F8"/>
                  </a:solidFill>
                </a:rPr>
                <a:t>Схема расчета эффективности отв-х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black">
          <a:xfrm>
            <a:off x="478618" y="3757672"/>
            <a:ext cx="22002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</a:rPr>
              <a:t>Ключевые показатели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black">
          <a:xfrm>
            <a:off x="392877" y="4618317"/>
            <a:ext cx="114300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FFFF"/>
                </a:solidFill>
              </a:rPr>
              <a:t>Централизованный анализ в едином отчете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black">
          <a:xfrm>
            <a:off x="1506159" y="4618318"/>
            <a:ext cx="1529924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FFFF"/>
                </a:solidFill>
              </a:rPr>
              <a:t>Сравнение с плановыми значениями, расчет остатка к исполнению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250397" y="3740837"/>
            <a:ext cx="2571768" cy="740947"/>
            <a:chOff x="3214678" y="3551652"/>
            <a:chExt cx="2571768" cy="74094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33730" y="3551652"/>
              <a:ext cx="2552716" cy="740947"/>
              <a:chOff x="3964" y="2071"/>
              <a:chExt cx="1484" cy="330"/>
            </a:xfrm>
          </p:grpSpPr>
          <p:sp>
            <p:nvSpPr>
              <p:cNvPr id="44047" name="AutoShape 15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6" name="Text Box 34"/>
            <p:cNvSpPr txBox="1">
              <a:spLocks noChangeArrowheads="1"/>
            </p:cNvSpPr>
            <p:nvPr/>
          </p:nvSpPr>
          <p:spPr bwMode="black">
            <a:xfrm>
              <a:off x="3214678" y="3571876"/>
              <a:ext cx="257176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8F8F8"/>
                  </a:solidFill>
                </a:rPr>
                <a:t>Автоматический контроль лимитов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215695" y="4524645"/>
            <a:ext cx="1392024" cy="1593870"/>
            <a:chOff x="3179976" y="4335460"/>
            <a:chExt cx="1392024" cy="1593870"/>
          </a:xfrm>
        </p:grpSpPr>
        <p:sp>
          <p:nvSpPr>
            <p:cNvPr id="44067" name="Rectangle 35"/>
            <p:cNvSpPr>
              <a:spLocks noChangeArrowheads="1"/>
            </p:cNvSpPr>
            <p:nvPr/>
          </p:nvSpPr>
          <p:spPr bwMode="ltGray">
            <a:xfrm>
              <a:off x="321467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black">
            <a:xfrm>
              <a:off x="3179976" y="4429133"/>
              <a:ext cx="1392024" cy="11695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Автомати-ческое предот-вращение превышений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79354" y="4524645"/>
            <a:ext cx="1285885" cy="1593870"/>
            <a:chOff x="6143635" y="4335460"/>
            <a:chExt cx="1285885" cy="159387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>
              <a:off x="6143636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black">
            <a:xfrm>
              <a:off x="6143635" y="4500570"/>
              <a:ext cx="1285885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Единая система измерения результатов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465239" y="4524645"/>
            <a:ext cx="1285884" cy="1593870"/>
            <a:chOff x="7429520" y="4335460"/>
            <a:chExt cx="1285884" cy="159387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ltGray">
            <a:xfrm>
              <a:off x="744541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black">
            <a:xfrm>
              <a:off x="7429520" y="4572008"/>
              <a:ext cx="1285884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Мониторинг и мотивация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2750331" y="2686102"/>
            <a:ext cx="3571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Автоматический учет фактических данных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4074" name="AutoShape 42"/>
          <p:cNvCxnSpPr>
            <a:cxnSpLocks noChangeShapeType="1"/>
            <a:stCxn id="44053" idx="2"/>
            <a:endCxn id="44050" idx="0"/>
          </p:cNvCxnSpPr>
          <p:nvPr/>
        </p:nvCxnSpPr>
        <p:spPr bwMode="black">
          <a:xfrm rot="5400000">
            <a:off x="4418796" y="2524383"/>
            <a:ext cx="258786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75" name="AutoShape 43"/>
          <p:cNvCxnSpPr>
            <a:cxnSpLocks noChangeShapeType="1"/>
            <a:stCxn id="44050" idx="2"/>
            <a:endCxn id="44047" idx="0"/>
          </p:cNvCxnSpPr>
          <p:nvPr/>
        </p:nvCxnSpPr>
        <p:spPr bwMode="black">
          <a:xfrm rot="5400000">
            <a:off x="4378118" y="3571560"/>
            <a:ext cx="33696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4" name="Text Box 4"/>
          <p:cNvSpPr txBox="1">
            <a:spLocks noChangeArrowheads="1"/>
          </p:cNvSpPr>
          <p:nvPr/>
        </p:nvSpPr>
        <p:spPr bwMode="gray">
          <a:xfrm>
            <a:off x="142844" y="1092406"/>
            <a:ext cx="90011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Ряд контрольных функций позволяет снять соответствующие обязанности с ответственных лиц и выполнять контроль более оперативно, обеспечивая соответствие плана и факта. Возможен контроль как по отчетным формам, так и контроль через дополнительный функционал.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552179" y="4524645"/>
            <a:ext cx="1269986" cy="1593870"/>
            <a:chOff x="4516460" y="4335460"/>
            <a:chExt cx="1269986" cy="1593870"/>
          </a:xfrm>
        </p:grpSpPr>
        <p:sp>
          <p:nvSpPr>
            <p:cNvPr id="44068" name="Rectangle 36"/>
            <p:cNvSpPr>
              <a:spLocks noChangeArrowheads="1"/>
            </p:cNvSpPr>
            <p:nvPr/>
          </p:nvSpPr>
          <p:spPr bwMode="ltGray">
            <a:xfrm>
              <a:off x="4516460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black">
            <a:xfrm>
              <a:off x="4571999" y="4429132"/>
              <a:ext cx="1143009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Оповеще-ние о состоянии лимитов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animBg="1"/>
      <p:bldP spid="44056" grpId="0" animBg="1"/>
      <p:bldP spid="44063" grpId="0"/>
      <p:bldP spid="44064" grpId="0"/>
      <p:bldP spid="44065" grpId="0"/>
      <p:bldP spid="440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37" name="Рисунок 36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0" y="47088"/>
            <a:ext cx="8401050" cy="674687"/>
          </a:xfrm>
        </p:spPr>
        <p:txBody>
          <a:bodyPr/>
          <a:lstStyle/>
          <a:p>
            <a:pPr lvl="0">
              <a:defRPr/>
            </a:pPr>
            <a:r>
              <a:rPr lang="ru-RU" sz="3600" dirty="0" smtClean="0">
                <a:solidFill>
                  <a:srgbClr val="05852D"/>
                </a:solidFill>
              </a:rPr>
              <a:t>Учет фактических данных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4FE8-4BE8-4402-B912-EFA14B055A8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7550" y="3354660"/>
            <a:ext cx="5056188" cy="923925"/>
            <a:chOff x="1267" y="2532"/>
            <a:chExt cx="3185" cy="582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62163" y="4449291"/>
            <a:ext cx="5084762" cy="923925"/>
            <a:chOff x="1314" y="3282"/>
            <a:chExt cx="3203" cy="582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62163" y="2241823"/>
            <a:ext cx="5084762" cy="923925"/>
            <a:chOff x="1314" y="1782"/>
            <a:chExt cx="3203" cy="582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404" name="Text Box 11"/>
          <p:cNvSpPr txBox="1">
            <a:spLocks noChangeArrowheads="1"/>
          </p:cNvSpPr>
          <p:nvPr/>
        </p:nvSpPr>
        <p:spPr bwMode="gray">
          <a:xfrm>
            <a:off x="2235200" y="2313257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8F8F8"/>
                </a:solidFill>
                <a:cs typeface="Arial" charset="0"/>
              </a:rPr>
              <a:t>Правила учета фактических данных  формируются предприятием самостоятельно, исходя из учетной политики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black">
          <a:xfrm>
            <a:off x="2276475" y="3456265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Фактические данные получаются автоматически из учетной системы по настроенным правилам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gray">
          <a:xfrm>
            <a:off x="2235200" y="4509120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 факта происходит в момент проведения учетных документов, что обеспечивает оперативность план-фактного анализа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734175" y="2060848"/>
            <a:ext cx="1238250" cy="1236662"/>
            <a:chOff x="802" y="845"/>
            <a:chExt cx="827" cy="826"/>
          </a:xfrm>
        </p:grpSpPr>
        <p:sp>
          <p:nvSpPr>
            <p:cNvPr id="164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6" name="Text Box 16"/>
          <p:cNvSpPr txBox="1">
            <a:spLocks noChangeArrowheads="1"/>
          </p:cNvSpPr>
          <p:nvPr/>
        </p:nvSpPr>
        <p:spPr bwMode="gray">
          <a:xfrm>
            <a:off x="6805613" y="2178595"/>
            <a:ext cx="11507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Настраиваемая схема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143000" y="3203848"/>
            <a:ext cx="1238250" cy="1236662"/>
            <a:chOff x="802" y="845"/>
            <a:chExt cx="827" cy="826"/>
          </a:xfrm>
        </p:grpSpPr>
        <p:sp>
          <p:nvSpPr>
            <p:cNvPr id="16418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1" name="Text Box 23"/>
          <p:cNvSpPr txBox="1">
            <a:spLocks noChangeArrowheads="1"/>
          </p:cNvSpPr>
          <p:nvPr/>
        </p:nvSpPr>
        <p:spPr bwMode="gray">
          <a:xfrm>
            <a:off x="1187624" y="3502749"/>
            <a:ext cx="11973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Учетные данные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734175" y="4293096"/>
            <a:ext cx="1238250" cy="1236662"/>
            <a:chOff x="802" y="845"/>
            <a:chExt cx="827" cy="826"/>
          </a:xfrm>
        </p:grpSpPr>
        <p:sp>
          <p:nvSpPr>
            <p:cNvPr id="16423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5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6" name="Text Box 30"/>
          <p:cNvSpPr txBox="1">
            <a:spLocks noChangeArrowheads="1"/>
          </p:cNvSpPr>
          <p:nvPr/>
        </p:nvSpPr>
        <p:spPr bwMode="gray">
          <a:xfrm>
            <a:off x="6805613" y="4643844"/>
            <a:ext cx="10810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Режим </a:t>
            </a:r>
            <a:r>
              <a:rPr lang="en-US" b="1" dirty="0" smtClean="0">
                <a:solidFill>
                  <a:srgbClr val="080808"/>
                </a:solidFill>
                <a:cs typeface="Arial" charset="0"/>
              </a:rPr>
              <a:t>on-line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4" name="Рисунок 13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056" y="26304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Настройка фактических данных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C:\Users\M_Dolgin\AppData\Local\Microsoft\Windows\Temporary Internet Files\Content.IE5\HPGAWMX7\MC90043260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714620"/>
            <a:ext cx="1828800" cy="1828800"/>
          </a:xfrm>
          <a:prstGeom prst="rect">
            <a:avLst/>
          </a:prstGeom>
          <a:noFill/>
        </p:spPr>
      </p:pic>
      <p:pic>
        <p:nvPicPr>
          <p:cNvPr id="1027" name="Picture 3" descr="D:\Графика\2013\bar-chart-icon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928934"/>
            <a:ext cx="1500198" cy="150019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73" y="1243907"/>
            <a:ext cx="5766059" cy="408258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1285852" y="357187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286644" y="350043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347864" y="4733670"/>
            <a:ext cx="5072066" cy="1938350"/>
          </a:xfrm>
          <a:prstGeom prst="wedgeRoundRectCallout">
            <a:avLst>
              <a:gd name="adj1" fmla="val -25282"/>
              <a:gd name="adj2" fmla="val -6403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Настройка учета фактических данных подразумевает настройку схемы сопоставления полей документов с разрезами бюджетирования. Это </a:t>
            </a:r>
            <a:r>
              <a:rPr lang="ru-RU" sz="1600" b="1" dirty="0" smtClean="0"/>
              <a:t>перечень </a:t>
            </a:r>
            <a:r>
              <a:rPr lang="ru-RU" sz="1600" b="1" dirty="0"/>
              <a:t>правил</a:t>
            </a:r>
            <a:r>
              <a:rPr lang="ru-RU" sz="1600" dirty="0"/>
              <a:t>, </a:t>
            </a:r>
            <a:r>
              <a:rPr lang="ru-RU" sz="1600" dirty="0" smtClean="0"/>
              <a:t>определяющий </a:t>
            </a:r>
            <a:r>
              <a:rPr lang="ru-RU" sz="1600" dirty="0" smtClean="0"/>
              <a:t>как </a:t>
            </a:r>
            <a:r>
              <a:rPr lang="ru-RU" sz="1600" dirty="0"/>
              <a:t>и по каким статьям будут отражаться данные </a:t>
            </a:r>
            <a:r>
              <a:rPr lang="ru-RU" sz="1600" dirty="0" smtClean="0"/>
              <a:t>документов, откуда </a:t>
            </a:r>
            <a:r>
              <a:rPr lang="ru-RU" sz="1600" dirty="0"/>
              <a:t>будет взята информация для заполнения </a:t>
            </a:r>
            <a:r>
              <a:rPr lang="ru-RU" sz="1600" dirty="0" smtClean="0"/>
              <a:t>факта: </a:t>
            </a:r>
            <a:r>
              <a:rPr lang="ru-RU" sz="1600" dirty="0"/>
              <a:t>из шапки документа, его табличной части и т.д.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9" name="Рисунок 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730" y="21306"/>
            <a:ext cx="8401050" cy="674687"/>
          </a:xfrm>
        </p:spPr>
        <p:txBody>
          <a:bodyPr/>
          <a:lstStyle/>
          <a:p>
            <a:r>
              <a:rPr lang="ru-RU" sz="3600" dirty="0" smtClean="0"/>
              <a:t>Ключевые показатели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4" y="1144245"/>
            <a:ext cx="8047741" cy="386468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987824" y="4700925"/>
            <a:ext cx="4932040" cy="1824419"/>
          </a:xfrm>
          <a:prstGeom prst="wedgeRoundRectCallout">
            <a:avLst>
              <a:gd name="adj1" fmla="val -61823"/>
              <a:gd name="adj2" fmla="val -7497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Система позволяет указать, какие статьи бюджетов будут являться ключевыми для руководства компании. Данные статьи можно отобразить в отчете </a:t>
            </a:r>
            <a:r>
              <a:rPr lang="ru-RU" sz="1600" b="1" dirty="0" smtClean="0"/>
              <a:t>«Мониторинг лимитов и целевых значений по бюджетам». </a:t>
            </a:r>
            <a:r>
              <a:rPr lang="ru-RU" sz="1600" dirty="0"/>
              <a:t>Данная функция позволяет </a:t>
            </a:r>
            <a:r>
              <a:rPr lang="ru-RU" sz="1600" dirty="0" smtClean="0"/>
              <a:t>контролировать наиболее существенные изменения в работе компании.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8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1" name="Рисунок 10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4009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Автоматический контроль лимитов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9" y="2346848"/>
            <a:ext cx="7329819" cy="420031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101259" y="862891"/>
            <a:ext cx="4903881" cy="1512168"/>
          </a:xfrm>
          <a:prstGeom prst="wedgeRoundRectCallout">
            <a:avLst>
              <a:gd name="adj1" fmla="val -20540"/>
              <a:gd name="adj2" fmla="val 6953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Для контроля целевого использования средств предприятия имеется возможность установить </a:t>
            </a:r>
            <a:r>
              <a:rPr lang="ru-RU" sz="1600" b="1" dirty="0" smtClean="0"/>
              <a:t>лимиты</a:t>
            </a:r>
            <a:r>
              <a:rPr lang="ru-RU" sz="1600" dirty="0" smtClean="0"/>
              <a:t> по критичным к превышению показателям, тогда система не позволит провести документ, который приведет к превышению установленного лимита.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11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124743"/>
            <a:ext cx="9144000" cy="5758815"/>
            <a:chOff x="0" y="780649"/>
            <a:chExt cx="9144000" cy="61029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0" name="Рисунок 9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579" y="17591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Мониторинг и мотивация персонала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9" y="1484784"/>
            <a:ext cx="8643579" cy="275771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131840" y="4555847"/>
            <a:ext cx="5040560" cy="1760202"/>
          </a:xfrm>
          <a:prstGeom prst="wedgeRoundRectCallout">
            <a:avLst>
              <a:gd name="adj1" fmla="val -61823"/>
              <a:gd name="adj2" fmla="val -7497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Система позволяет рассчитывать и контролировать эффективность ответственных лиц, при помощи </a:t>
            </a:r>
            <a:r>
              <a:rPr lang="ru-RU" sz="1600" b="1" dirty="0" smtClean="0"/>
              <a:t>единой системы </a:t>
            </a:r>
            <a:r>
              <a:rPr lang="ru-RU" sz="1600" b="1" dirty="0"/>
              <a:t>измерения </a:t>
            </a:r>
            <a:r>
              <a:rPr lang="ru-RU" sz="1600" b="1" dirty="0" smtClean="0"/>
              <a:t>результатов</a:t>
            </a:r>
            <a:r>
              <a:rPr lang="ru-RU" sz="1600" dirty="0" smtClean="0"/>
              <a:t>, которая сравнивает </a:t>
            </a:r>
            <a:r>
              <a:rPr lang="ru-RU" sz="1600" dirty="0"/>
              <a:t>эффективность подразделений, а также </a:t>
            </a:r>
            <a:r>
              <a:rPr lang="ru-RU" sz="1600" dirty="0" smtClean="0"/>
              <a:t>позволяет настраивать </a:t>
            </a:r>
            <a:r>
              <a:rPr lang="ru-RU" sz="1600" dirty="0"/>
              <a:t>схему мотивации для премирования/депремирования.  </a:t>
            </a:r>
          </a:p>
        </p:txBody>
      </p:sp>
    </p:spTree>
    <p:extLst>
      <p:ext uri="{BB962C8B-B14F-4D97-AF65-F5344CB8AC3E}">
        <p14:creationId xmlns:p14="http://schemas.microsoft.com/office/powerpoint/2010/main" val="11566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0" y="980728"/>
            <a:ext cx="9144000" cy="5877272"/>
            <a:chOff x="17831" y="7351778"/>
            <a:chExt cx="9152348" cy="6091283"/>
          </a:xfrm>
        </p:grpSpPr>
        <p:pic>
          <p:nvPicPr>
            <p:cNvPr id="57" name="Рисунок 56" descr="ID-10088971.jpg"/>
            <p:cNvPicPr>
              <a:picLocks noChangeAspect="1"/>
            </p:cNvPicPr>
            <p:nvPr/>
          </p:nvPicPr>
          <p:blipFill>
            <a:blip r:embed="rId3"/>
            <a:srcRect b="15556"/>
            <a:stretch>
              <a:fillRect/>
            </a:stretch>
          </p:blipFill>
          <p:spPr>
            <a:xfrm>
              <a:off x="26179" y="7351778"/>
              <a:ext cx="9144000" cy="6077352"/>
            </a:xfrm>
            <a:prstGeom prst="rect">
              <a:avLst/>
            </a:prstGeom>
            <a:effectLst>
              <a:outerShdw blurRad="50800" dist="50800" dir="5400000" algn="ctr" rotWithShape="0">
                <a:schemeClr val="accent3">
                  <a:alpha val="33000"/>
                </a:schemeClr>
              </a:outerShdw>
            </a:effec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17831" y="7415311"/>
              <a:ext cx="9143999" cy="6027750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435" name="Arc 3"/>
          <p:cNvSpPr>
            <a:spLocks/>
          </p:cNvSpPr>
          <p:nvPr/>
        </p:nvSpPr>
        <p:spPr bwMode="gray">
          <a:xfrm rot="692470">
            <a:off x="3800475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3505200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24225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05425" y="2678113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5889843" y="3077487"/>
            <a:ext cx="1284860" cy="1163436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62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147888" y="3608388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427412" y="3952891"/>
            <a:ext cx="1430339" cy="1333497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454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4490009" y="2880867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4254741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4551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2776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1978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2632075" y="252253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1785918" y="2625725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Анализ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3368506" y="4282867"/>
            <a:ext cx="1560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Контроль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исполнения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>
            <a:off x="5857884" y="3286124"/>
            <a:ext cx="134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Планирование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6572264" y="1357298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Получение расчетов для принятия решений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Моделирование результатов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Расчет ресурсов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Планирование</a:t>
            </a:r>
            <a:endParaRPr lang="en-US" sz="16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6715140" y="4500570"/>
            <a:ext cx="2643206" cy="2000264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</a:pPr>
            <a:endParaRPr lang="ru-RU" sz="1600" b="1" dirty="0" smtClean="0"/>
          </a:p>
          <a:p>
            <a:pPr>
              <a:lnSpc>
                <a:spcPct val="90000"/>
              </a:lnSpc>
            </a:pPr>
            <a:r>
              <a:rPr lang="ru-RU" sz="1600" b="1" dirty="0" smtClean="0"/>
              <a:t>- Предотвращение нецелевого использования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Повышение прозрачности затрат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Контроль исполнения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Мотивация и распределение ответственности</a:t>
            </a:r>
            <a:endParaRPr lang="en-US" sz="1600" b="1" dirty="0"/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-142908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Анализ бюджетных данных</a:t>
            </a:r>
          </a:p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Переоценка подходов</a:t>
            </a:r>
          </a:p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Данные для последующих циклов планирования</a:t>
            </a:r>
          </a:p>
          <a:p>
            <a:pPr algn="r">
              <a:lnSpc>
                <a:spcPct val="90000"/>
              </a:lnSpc>
              <a:buFontTx/>
              <a:buChar char="-"/>
            </a:pPr>
            <a:endParaRPr lang="ru-RU" sz="1600" b="1" dirty="0" smtClean="0"/>
          </a:p>
          <a:p>
            <a:pPr algn="r">
              <a:lnSpc>
                <a:spcPct val="90000"/>
              </a:lnSpc>
              <a:buFontTx/>
              <a:buChar char="-"/>
            </a:pPr>
            <a:endParaRPr lang="en-US" sz="1600" b="1" dirty="0"/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title"/>
          </p:nvPr>
        </p:nvSpPr>
        <p:spPr>
          <a:xfrm>
            <a:off x="245632" y="125952"/>
            <a:ext cx="8890027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Задачи, решаемые для руководства компании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4FE8-4BE8-4402-B912-EFA14B055A89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2" name="Рисунок 11" descr="ID-10088971.jpg"/>
              <p:cNvPicPr>
                <a:picLocks noChangeAspect="1"/>
              </p:cNvPicPr>
              <p:nvPr/>
            </p:nvPicPr>
            <p:blipFill>
              <a:blip r:embed="rId3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285720" y="1428736"/>
            <a:ext cx="8572560" cy="5429264"/>
            <a:chOff x="285720" y="1428736"/>
            <a:chExt cx="8572560" cy="5429264"/>
          </a:xfrm>
        </p:grpSpPr>
        <p:pic>
          <p:nvPicPr>
            <p:cNvPr id="7" name="Рисунок 6" descr="ID-10088971.jpg"/>
            <p:cNvPicPr>
              <a:picLocks noChangeAspect="1"/>
            </p:cNvPicPr>
            <p:nvPr/>
          </p:nvPicPr>
          <p:blipFill>
            <a:blip r:embed="rId3"/>
            <a:srcRect b="15556"/>
            <a:stretch>
              <a:fillRect/>
            </a:stretch>
          </p:blipFill>
          <p:spPr>
            <a:xfrm>
              <a:off x="285736" y="1428736"/>
              <a:ext cx="8572528" cy="542926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85720" y="1428736"/>
              <a:ext cx="8572560" cy="5429264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Аналитические возможности 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«</a:t>
            </a:r>
            <a:r>
              <a:rPr lang="ru-RU" dirty="0" smtClean="0"/>
              <a:t>Бюджетирование»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B4-026B-4A57-8819-AAD0FACEC5B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60" name="Рисунок 59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61" name="Прямоугольник 60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9" name="Прямая соединительная линия 5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Line 10"/>
          <p:cNvSpPr>
            <a:spLocks noChangeShapeType="1"/>
          </p:cNvSpPr>
          <p:nvPr/>
        </p:nvSpPr>
        <p:spPr bwMode="gray">
          <a:xfrm rot="16200000" flipH="1">
            <a:off x="3858259" y="5244893"/>
            <a:ext cx="1428758" cy="45719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gray">
          <a:xfrm rot="16200000" flipV="1">
            <a:off x="3673475" y="3572285"/>
            <a:ext cx="1752600" cy="0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275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Аналитические возможности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4FE8-4BE8-4402-B912-EFA14B055A8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gray">
          <a:xfrm>
            <a:off x="151184" y="1092611"/>
            <a:ext cx="90011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Широкий спектр аналитических возможностей в сочетании с настраиваемыми формами отчетов позволяет получать требуемые для руководителя формы отчетов 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6572250" y="2357430"/>
            <a:ext cx="235746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План-фактный анализ с расшифровкой до документа</a:t>
            </a:r>
            <a:endParaRPr lang="en-US" sz="1600" b="1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gray">
          <a:xfrm>
            <a:off x="6496050" y="5283613"/>
            <a:ext cx="1958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Анализ корректировок</a:t>
            </a:r>
            <a:endParaRPr lang="en-US" sz="1600" b="1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6877050" y="3929066"/>
            <a:ext cx="22669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Сценарный анализ</a:t>
            </a:r>
            <a:endParaRPr lang="en-US" sz="1600" b="1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0" y="2338794"/>
            <a:ext cx="259238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Ряд финансовых и аналитических отчетов по управленческому плану счетов</a:t>
            </a:r>
            <a:endParaRPr lang="en-US" sz="1600" b="1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714348" y="5267752"/>
            <a:ext cx="19589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Временной и статистический анализ</a:t>
            </a:r>
            <a:endParaRPr lang="en-US" sz="16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13275" y="3145250"/>
            <a:ext cx="1763713" cy="2133600"/>
            <a:chOff x="2880" y="2126"/>
            <a:chExt cx="1111" cy="1344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flipH="1">
            <a:off x="2860675" y="3134138"/>
            <a:ext cx="1763713" cy="2133600"/>
            <a:chOff x="2880" y="2126"/>
            <a:chExt cx="1111" cy="1344"/>
          </a:xfrm>
        </p:grpSpPr>
        <p:sp>
          <p:nvSpPr>
            <p:cNvPr id="26638" name="Line 14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6642" name="Oval 18"/>
          <p:cNvSpPr>
            <a:spLocks noChangeArrowheads="1"/>
          </p:cNvSpPr>
          <p:nvPr/>
        </p:nvSpPr>
        <p:spPr bwMode="gray">
          <a:xfrm>
            <a:off x="3788366" y="3483978"/>
            <a:ext cx="1605370" cy="1605370"/>
          </a:xfrm>
          <a:prstGeom prst="ellipse">
            <a:avLst/>
          </a:prstGeom>
          <a:gradFill rotWithShape="1">
            <a:gsLst>
              <a:gs pos="0">
                <a:srgbClr val="0383F7">
                  <a:gamma/>
                  <a:tint val="10196"/>
                  <a:invGamma/>
                </a:srgbClr>
              </a:gs>
              <a:gs pos="50000">
                <a:srgbClr val="0383F7"/>
              </a:gs>
              <a:gs pos="100000">
                <a:srgbClr val="0383F7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2F6ACB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gray">
          <a:xfrm>
            <a:off x="3811582" y="3507195"/>
            <a:ext cx="1546236" cy="1546236"/>
          </a:xfrm>
          <a:prstGeom prst="ellipse">
            <a:avLst/>
          </a:prstGeom>
          <a:gradFill rotWithShape="1">
            <a:gsLst>
              <a:gs pos="0">
                <a:srgbClr val="B6E7F6"/>
              </a:gs>
              <a:gs pos="50000">
                <a:srgbClr val="3958BD"/>
              </a:gs>
              <a:gs pos="100000">
                <a:srgbClr val="B6E7F6"/>
              </a:gs>
            </a:gsLst>
            <a:lin ang="5400000" scaled="1"/>
          </a:gradFill>
          <a:ln w="19050">
            <a:solidFill>
              <a:srgbClr val="3376C7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3403600" y="3915795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FFFF"/>
                </a:solidFill>
              </a:rPr>
              <a:t>Анализ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142844" y="3910430"/>
            <a:ext cx="213998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Настраиваемые отчеты по пользовательским правилам</a:t>
            </a:r>
            <a:endParaRPr lang="en-US" sz="16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18213" y="5213763"/>
            <a:ext cx="492125" cy="492125"/>
            <a:chOff x="3745" y="1818"/>
            <a:chExt cx="382" cy="382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067425" y="2754725"/>
            <a:ext cx="492125" cy="492125"/>
            <a:chOff x="3745" y="1818"/>
            <a:chExt cx="382" cy="382"/>
          </a:xfrm>
        </p:grpSpPr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767013" y="5218525"/>
            <a:ext cx="492125" cy="492125"/>
            <a:chOff x="3745" y="1818"/>
            <a:chExt cx="382" cy="382"/>
          </a:xfrm>
        </p:grpSpPr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701925" y="2737263"/>
            <a:ext cx="492125" cy="492125"/>
            <a:chOff x="3745" y="1818"/>
            <a:chExt cx="382" cy="382"/>
          </a:xfrm>
        </p:grpSpPr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419850" y="3896138"/>
            <a:ext cx="457200" cy="457200"/>
            <a:chOff x="3600" y="1279"/>
            <a:chExt cx="288" cy="288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305050" y="3896138"/>
            <a:ext cx="457200" cy="457200"/>
            <a:chOff x="3600" y="1279"/>
            <a:chExt cx="288" cy="288"/>
          </a:xfrm>
        </p:grpSpPr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10196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66CC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34902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66CC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4329114" y="2195918"/>
            <a:ext cx="457200" cy="457200"/>
            <a:chOff x="3600" y="1279"/>
            <a:chExt cx="288" cy="288"/>
          </a:xfrm>
        </p:grpSpPr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gray">
          <a:xfrm>
            <a:off x="2285984" y="1857364"/>
            <a:ext cx="45720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Прогнозирование, математический анализ</a:t>
            </a:r>
            <a:endParaRPr lang="en-US" sz="1600" b="1" dirty="0"/>
          </a:p>
        </p:txBody>
      </p: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4325937" y="5982132"/>
            <a:ext cx="492125" cy="492125"/>
            <a:chOff x="3745" y="1818"/>
            <a:chExt cx="382" cy="382"/>
          </a:xfrm>
        </p:grpSpPr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7" name="Text Box 4"/>
          <p:cNvSpPr txBox="1">
            <a:spLocks noChangeArrowheads="1"/>
          </p:cNvSpPr>
          <p:nvPr/>
        </p:nvSpPr>
        <p:spPr bwMode="gray">
          <a:xfrm>
            <a:off x="404494" y="6466886"/>
            <a:ext cx="86439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Анализ эффективности подразделений (ответственных), расчет мотивации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45" grpId="0"/>
      <p:bldP spid="53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052735"/>
            <a:ext cx="9144000" cy="5830823"/>
            <a:chOff x="0" y="780649"/>
            <a:chExt cx="9144000" cy="610291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1" name="Рисунок 10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53" y="117589"/>
            <a:ext cx="8981375" cy="674687"/>
          </a:xfrm>
        </p:spPr>
        <p:txBody>
          <a:bodyPr/>
          <a:lstStyle/>
          <a:p>
            <a:r>
              <a:rPr lang="ru-RU" sz="3600" dirty="0">
                <a:solidFill>
                  <a:srgbClr val="05852D"/>
                </a:solidFill>
              </a:rPr>
              <a:t>Анализ эффективности подразделений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21096" y="4994008"/>
            <a:ext cx="6192688" cy="1308313"/>
          </a:xfrm>
          <a:prstGeom prst="wedgeRoundRectCallout">
            <a:avLst>
              <a:gd name="adj1" fmla="val -9824"/>
              <a:gd name="adj2" fmla="val -6961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На основании анализируемых данных по фактическому исполнению бюджетных показателей, имеется возможность настройки и расчета </a:t>
            </a:r>
            <a:r>
              <a:rPr lang="ru-RU" sz="1600" b="1" dirty="0" smtClean="0"/>
              <a:t>мотивационных схем </a:t>
            </a:r>
            <a:r>
              <a:rPr lang="ru-RU" sz="1600" dirty="0" smtClean="0"/>
              <a:t>для премирования и депремирования сотрудников или подразделений. </a:t>
            </a:r>
            <a:endParaRPr lang="en-US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7" y="1735615"/>
            <a:ext cx="8516383" cy="293131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43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25" name="Рисунок 24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0" name="Freeform 2"/>
          <p:cNvSpPr>
            <a:spLocks/>
          </p:cNvSpPr>
          <p:nvPr/>
        </p:nvSpPr>
        <p:spPr bwMode="gray">
          <a:xfrm>
            <a:off x="2281238" y="3732188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4200525" y="3667100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4600575" y="3732188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9632" y="2472680"/>
            <a:ext cx="1875681" cy="1508745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1187624" y="2760712"/>
            <a:ext cx="200689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Отчетность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бюджетам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 (план-факт и т.д.)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19872" y="2472680"/>
            <a:ext cx="1872208" cy="1508745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24128" y="2472680"/>
            <a:ext cx="1872208" cy="1512168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3476571" y="2760712"/>
            <a:ext cx="17924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Отчетность,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настраиваемая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пользователем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5665627" y="2688704"/>
            <a:ext cx="203600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Отчетность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управленческому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плану счетов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1163638" y="1484784"/>
            <a:ext cx="64770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 smtClean="0"/>
              <a:t>В системе представлен большой набор отчетов. Для отчетов можно настроить механизм перевода на другие языки.</a:t>
            </a:r>
            <a:endParaRPr lang="en-US" b="1" dirty="0"/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1447800" y="5195888"/>
            <a:ext cx="5888038" cy="12574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538288" y="5180999"/>
            <a:ext cx="57213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1C1C1C"/>
                </a:solidFill>
              </a:rPr>
              <a:t>Система реализует потребность в большинстве типичных отчетных форм по бюджетам. Отсутствующие формы могут быть настроены в пользовательских механизмах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title"/>
          </p:nvPr>
        </p:nvSpPr>
        <p:spPr>
          <a:xfrm>
            <a:off x="198438" y="35722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Отчетность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4FE8-4BE8-4402-B912-EFA14B055A8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0" name="Рисунок 9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853" y="45684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Отчетность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0" y="975147"/>
            <a:ext cx="8763759" cy="49077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051720" y="4625169"/>
            <a:ext cx="3256168" cy="1755576"/>
          </a:xfrm>
          <a:prstGeom prst="wedgeRoundRectCallout">
            <a:avLst>
              <a:gd name="adj1" fmla="val 70433"/>
              <a:gd name="adj2" fmla="val -8113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В имеющихся отчетах можно самостоятельно настраивать перечень и внешний </a:t>
            </a:r>
            <a:r>
              <a:rPr lang="ru-RU" b="1" dirty="0" smtClean="0"/>
              <a:t>вид их строк </a:t>
            </a:r>
            <a:r>
              <a:rPr lang="ru-RU" dirty="0" smtClean="0"/>
              <a:t>и </a:t>
            </a:r>
            <a:r>
              <a:rPr lang="ru-RU" b="1" dirty="0" smtClean="0"/>
              <a:t>колонок</a:t>
            </a:r>
            <a:r>
              <a:rPr lang="ru-RU" dirty="0" smtClean="0"/>
              <a:t>, а также состав </a:t>
            </a:r>
            <a:r>
              <a:rPr lang="ru-RU" b="1" dirty="0" smtClean="0"/>
              <a:t>показателей </a:t>
            </a:r>
            <a:r>
              <a:rPr lang="ru-RU" dirty="0" smtClean="0"/>
              <a:t>отчета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24" y="755090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9" name="Рисунок 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0803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Отчет</a:t>
            </a:r>
            <a:r>
              <a:rPr lang="ru-RU" dirty="0" smtClean="0">
                <a:solidFill>
                  <a:srgbClr val="05852D"/>
                </a:solidFill>
              </a:rPr>
              <a:t> </a:t>
            </a:r>
            <a:r>
              <a:rPr lang="ru-RU" sz="3600" dirty="0" smtClean="0">
                <a:solidFill>
                  <a:srgbClr val="05852D"/>
                </a:solidFill>
              </a:rPr>
              <a:t>«Исполнение бюджета»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009803" cy="457135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339752" y="4232443"/>
            <a:ext cx="3609122" cy="1728192"/>
          </a:xfrm>
          <a:prstGeom prst="wedgeRoundRectCallout">
            <a:avLst>
              <a:gd name="adj1" fmla="val 64124"/>
              <a:gd name="adj2" fmla="val 1445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Отчет позволяет рассчитывать </a:t>
            </a:r>
            <a:r>
              <a:rPr lang="ru-RU" sz="1600" b="1" dirty="0" smtClean="0"/>
              <a:t>исполнение и отклонение по статьям</a:t>
            </a:r>
            <a:r>
              <a:rPr lang="ru-RU" sz="1600" dirty="0" smtClean="0"/>
              <a:t>, как в абсолютных значениях, так и в процентах от плана. Данный отчет предназначен для план-фактного анализа бюджетных данных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9" name="Рисунок 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636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Отчет «Временной анализ»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392041" cy="454953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71600" y="4380941"/>
            <a:ext cx="3672408" cy="2000387"/>
          </a:xfrm>
          <a:prstGeom prst="wedgeRoundRectCallout">
            <a:avLst>
              <a:gd name="adj1" fmla="val 71364"/>
              <a:gd name="adj2" fmla="val -4948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Отчет позволяет самостоятельно определить виды и интервалы выводимых в колонках данных, а также настроить расчетные колонки по пользовательским формулам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9" name="Рисунок 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5451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Пользовательские отчеты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64330"/>
            <a:ext cx="7427116" cy="499755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139952" y="4699293"/>
            <a:ext cx="3024336" cy="1742442"/>
          </a:xfrm>
          <a:prstGeom prst="wedgeRoundRectCallout">
            <a:avLst>
              <a:gd name="adj1" fmla="val -72280"/>
              <a:gd name="adj2" fmla="val -3290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Механизм позволяет </a:t>
            </a:r>
            <a:r>
              <a:rPr lang="ru-RU" b="1" dirty="0" smtClean="0"/>
              <a:t>самостоятельно</a:t>
            </a:r>
            <a:r>
              <a:rPr lang="ru-RU" dirty="0" smtClean="0"/>
              <a:t> определять источники данных для отчета, в том числе составлять запросы.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9" name="Рисунок 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30" y="30803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Многоязычная отчетность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6" y="1124744"/>
            <a:ext cx="8410818" cy="42597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79410"/>
            <a:ext cx="4748569" cy="343412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29124" y="4516016"/>
            <a:ext cx="4103316" cy="2052754"/>
          </a:xfrm>
          <a:prstGeom prst="wedgeRoundRectCallout">
            <a:avLst>
              <a:gd name="adj1" fmla="val -72221"/>
              <a:gd name="adj2" fmla="val -2185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Для формирования отчетности, подлежащей представлению лицам, </a:t>
            </a:r>
            <a:r>
              <a:rPr lang="ru-RU" b="1" dirty="0" smtClean="0"/>
              <a:t>не говорящим на языке ведения информационной базы</a:t>
            </a:r>
            <a:r>
              <a:rPr lang="ru-RU" dirty="0" smtClean="0"/>
              <a:t>, можно использовать автоматический перевод отчетности на любой язык.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6" name="Рисунок 15" descr="ID-10088971.jpg"/>
              <p:cNvPicPr>
                <a:picLocks noChangeAspect="1"/>
              </p:cNvPicPr>
              <p:nvPr/>
            </p:nvPicPr>
            <p:blipFill>
              <a:blip r:embed="rId3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96317" y="6503174"/>
            <a:ext cx="381000" cy="247650"/>
          </a:xfrm>
        </p:spPr>
        <p:txBody>
          <a:bodyPr/>
          <a:lstStyle/>
          <a:p>
            <a:fld id="{B813E533-6900-41CE-A907-F254F302A406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80649"/>
            <a:ext cx="9144000" cy="0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5"/>
          <p:cNvSpPr txBox="1">
            <a:spLocks/>
          </p:cNvSpPr>
          <p:nvPr/>
        </p:nvSpPr>
        <p:spPr bwMode="gray">
          <a:xfrm>
            <a:off x="1331640" y="3212976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800" kern="0" dirty="0" smtClean="0">
                <a:solidFill>
                  <a:srgbClr val="05852D"/>
                </a:solidFill>
              </a:rPr>
              <a:t>Спасибо за внимание! </a:t>
            </a:r>
            <a:endParaRPr lang="ru-RU" sz="4800" kern="0" dirty="0">
              <a:solidFill>
                <a:srgbClr val="05852D"/>
              </a:solidFill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3131840" y="5661248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kern="0" dirty="0">
                <a:latin typeface="+mn-lt"/>
              </a:rPr>
              <a:t>E-mail</a:t>
            </a:r>
            <a:r>
              <a:rPr lang="ru-RU" sz="2000" b="1" kern="0" dirty="0">
                <a:latin typeface="+mn-lt"/>
              </a:rPr>
              <a:t>:</a:t>
            </a: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3131840" y="6093296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 kern="0" dirty="0">
                <a:latin typeface="+mn-lt"/>
              </a:rPr>
              <a:t>На сайте: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55532" y="6093296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76C7"/>
                </a:solidFill>
              </a:rPr>
              <a:t>http://1c-rating.kz/sol/compfin</a:t>
            </a:r>
            <a:endParaRPr lang="ru-RU" sz="2400" dirty="0">
              <a:solidFill>
                <a:srgbClr val="3376C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55532" y="5631631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3376C7"/>
                </a:solidFill>
              </a:rPr>
              <a:t>fin@1c-rating.kz</a:t>
            </a:r>
            <a:endParaRPr lang="en-US" altLang="ru-RU" sz="2000" dirty="0">
              <a:solidFill>
                <a:srgbClr val="3376C7"/>
              </a:solidFill>
            </a:endParaRPr>
          </a:p>
        </p:txBody>
      </p:sp>
      <p:sp>
        <p:nvSpPr>
          <p:cNvPr id="26" name="Freeform 577"/>
          <p:cNvSpPr>
            <a:spLocks noEditPoints="1"/>
          </p:cNvSpPr>
          <p:nvPr/>
        </p:nvSpPr>
        <p:spPr bwMode="auto">
          <a:xfrm>
            <a:off x="7117777" y="844181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2" name="Рисунок 11" descr="ID-10088971.jpg"/>
              <p:cNvPicPr>
                <a:picLocks noChangeAspect="1"/>
              </p:cNvPicPr>
              <p:nvPr/>
            </p:nvPicPr>
            <p:blipFill>
              <a:blip r:embed="rId3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Обзор возможностей ПЛАНИРОВАНИЯ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«Бюджетирование»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B4-026B-4A57-8819-AAD0FACEC5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62" name="Рисунок 61" descr="ID-10088971.jpg"/>
              <p:cNvPicPr>
                <a:picLocks noChangeAspect="1"/>
              </p:cNvPicPr>
              <p:nvPr/>
            </p:nvPicPr>
            <p:blipFill>
              <a:blip r:embed="rId3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63" name="Прямоугольник 62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Line 10"/>
          <p:cNvSpPr>
            <a:spLocks noChangeShapeType="1"/>
          </p:cNvSpPr>
          <p:nvPr/>
        </p:nvSpPr>
        <p:spPr bwMode="gray">
          <a:xfrm rot="16200000" flipH="1">
            <a:off x="3858259" y="5244893"/>
            <a:ext cx="1428758" cy="45719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gray">
          <a:xfrm rot="16200000" flipV="1">
            <a:off x="3673475" y="3572285"/>
            <a:ext cx="1752600" cy="0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99" y="5039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Возможности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smtClean="0">
                <a:solidFill>
                  <a:srgbClr val="05852D"/>
                </a:solidFill>
              </a:rPr>
              <a:t>планирования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4FE8-4BE8-4402-B912-EFA14B055A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gray">
          <a:xfrm>
            <a:off x="142844" y="1357298"/>
            <a:ext cx="90011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Широкий спектр инструментов планирования позволяет упростить ввод сложных бюджетов и повысить эффективность процесса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6572250" y="2357430"/>
            <a:ext cx="235746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Произвольная структура и количество бюджетов. </a:t>
            </a:r>
            <a:endParaRPr lang="en-US" sz="1600" b="1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gray">
          <a:xfrm>
            <a:off x="6496050" y="4929198"/>
            <a:ext cx="229079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Настройка плановых расчетов для уменьшения ручного ввода. Создание сводных бюджетов</a:t>
            </a:r>
            <a:endParaRPr lang="en-US" sz="1600" b="1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6877050" y="3571876"/>
            <a:ext cx="226695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Планирование по статьям и дополнительным разрезам планирования</a:t>
            </a:r>
            <a:endParaRPr lang="en-US" sz="1600" b="1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0" y="2214554"/>
            <a:ext cx="259238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Календарное планирование процесса, управление задачами</a:t>
            </a:r>
            <a:endParaRPr lang="en-US" sz="1600" b="1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714348" y="5267752"/>
            <a:ext cx="1958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Корректировка бюджетов</a:t>
            </a:r>
            <a:endParaRPr lang="en-US" sz="16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13275" y="3145250"/>
            <a:ext cx="1763713" cy="2133600"/>
            <a:chOff x="2880" y="2126"/>
            <a:chExt cx="1111" cy="1344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flipH="1">
            <a:off x="2860675" y="3134138"/>
            <a:ext cx="1763713" cy="2133600"/>
            <a:chOff x="2880" y="2126"/>
            <a:chExt cx="1111" cy="1344"/>
          </a:xfrm>
        </p:grpSpPr>
        <p:sp>
          <p:nvSpPr>
            <p:cNvPr id="26638" name="Line 14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3403600" y="3967467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Контроль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0" y="3429000"/>
            <a:ext cx="228282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Формирование бюджетов на основании заявок, бюджетов прошлых периодов и фактических данных</a:t>
            </a:r>
            <a:endParaRPr lang="en-US" sz="16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18213" y="5213763"/>
            <a:ext cx="492125" cy="492125"/>
            <a:chOff x="3745" y="1818"/>
            <a:chExt cx="382" cy="382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067425" y="2754725"/>
            <a:ext cx="492125" cy="492125"/>
            <a:chOff x="3745" y="1818"/>
            <a:chExt cx="382" cy="382"/>
          </a:xfrm>
        </p:grpSpPr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767013" y="5218525"/>
            <a:ext cx="492125" cy="492125"/>
            <a:chOff x="3745" y="1818"/>
            <a:chExt cx="382" cy="382"/>
          </a:xfrm>
        </p:grpSpPr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701925" y="2737263"/>
            <a:ext cx="492125" cy="492125"/>
            <a:chOff x="3745" y="1818"/>
            <a:chExt cx="382" cy="382"/>
          </a:xfrm>
        </p:grpSpPr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419850" y="3896138"/>
            <a:ext cx="457200" cy="457200"/>
            <a:chOff x="3600" y="1279"/>
            <a:chExt cx="288" cy="288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305050" y="3896138"/>
            <a:ext cx="457200" cy="457200"/>
            <a:chOff x="3600" y="1279"/>
            <a:chExt cx="288" cy="288"/>
          </a:xfrm>
        </p:grpSpPr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10196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66CC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34902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66CC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329114" y="2195918"/>
            <a:ext cx="457200" cy="457200"/>
            <a:chOff x="3600" y="1279"/>
            <a:chExt cx="288" cy="288"/>
          </a:xfrm>
        </p:grpSpPr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gray">
          <a:xfrm>
            <a:off x="2285984" y="1857364"/>
            <a:ext cx="45720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Учет по управленческому плану счетов</a:t>
            </a:r>
            <a:endParaRPr lang="en-US" sz="1600" b="1" dirty="0"/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325937" y="5982132"/>
            <a:ext cx="492125" cy="492125"/>
            <a:chOff x="3745" y="1818"/>
            <a:chExt cx="382" cy="382"/>
          </a:xfrm>
        </p:grpSpPr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7" name="Text Box 4"/>
          <p:cNvSpPr txBox="1">
            <a:spLocks noChangeArrowheads="1"/>
          </p:cNvSpPr>
          <p:nvPr/>
        </p:nvSpPr>
        <p:spPr bwMode="gray">
          <a:xfrm>
            <a:off x="150425" y="6467790"/>
            <a:ext cx="86439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Сценарное планирование. Учет в разрезе ЦФО</a:t>
            </a:r>
            <a:endParaRPr lang="en-US" sz="1600" b="1" dirty="0"/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gray">
          <a:xfrm>
            <a:off x="3788366" y="3483978"/>
            <a:ext cx="1605370" cy="1605370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gray">
          <a:xfrm>
            <a:off x="3811582" y="3507195"/>
            <a:ext cx="1546236" cy="1546236"/>
          </a:xfrm>
          <a:prstGeom prst="ellipse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75000"/>
                <a:alpha val="2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gray">
          <a:xfrm>
            <a:off x="3403600" y="3857628"/>
            <a:ext cx="2362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FFFF"/>
                </a:solidFill>
              </a:rPr>
              <a:t>Планиро-вание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45" grpId="0"/>
      <p:bldP spid="53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052735"/>
            <a:ext cx="9144000" cy="5805265"/>
            <a:chOff x="0" y="780649"/>
            <a:chExt cx="9144000" cy="608897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792276"/>
              <a:ext cx="9144000" cy="6077352"/>
              <a:chOff x="17831" y="7351778"/>
              <a:chExt cx="9152348" cy="6077352"/>
            </a:xfrm>
          </p:grpSpPr>
          <p:pic>
            <p:nvPicPr>
              <p:cNvPr id="11" name="Рисунок 10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7831" y="7415311"/>
                <a:ext cx="9143999" cy="6001644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18615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Создание бюджетной структуры любой сложности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6993112" y="1428258"/>
            <a:ext cx="21249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Количество бюджетов и их структура не ограничены.</a:t>
            </a:r>
          </a:p>
          <a:p>
            <a:pPr eaLnBrk="0" hangingPunct="0"/>
            <a:r>
              <a:rPr lang="ru-RU" b="1" dirty="0" smtClean="0"/>
              <a:t>Предприятие может разработать систему бюджетов с учетом всех своих потребностей.</a:t>
            </a:r>
          </a:p>
          <a:p>
            <a:pPr eaLnBrk="0" hangingPunct="0"/>
            <a:r>
              <a:rPr lang="ru-RU" b="1" dirty="0" smtClean="0"/>
              <a:t>Структура бюджета редактируется в едином окне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" y="1437721"/>
            <a:ext cx="6828032" cy="472255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980727"/>
            <a:ext cx="9144000" cy="5902831"/>
            <a:chOff x="0" y="780649"/>
            <a:chExt cx="9144000" cy="61029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2" name="Рисунок 11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570" y="128715"/>
            <a:ext cx="9028154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Дополнительные разрезы планирования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24552"/>
            <a:ext cx="5082980" cy="168416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4" y="1180728"/>
            <a:ext cx="8391946" cy="199808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94854" y="3392426"/>
            <a:ext cx="6406081" cy="1152128"/>
          </a:xfrm>
          <a:prstGeom prst="wedgeRoundRectCallout">
            <a:avLst>
              <a:gd name="adj1" fmla="val -19981"/>
              <a:gd name="adj2" fmla="val -9717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Детализировать данные бюджетов можно </a:t>
            </a:r>
            <a:r>
              <a:rPr lang="ru-RU" sz="1600" b="1" dirty="0"/>
              <a:t>как по статьям</a:t>
            </a:r>
            <a:r>
              <a:rPr lang="ru-RU" sz="1600" dirty="0"/>
              <a:t>, так и по </a:t>
            </a:r>
            <a:r>
              <a:rPr lang="ru-RU" sz="1600" b="1" dirty="0"/>
              <a:t>дополнительным </a:t>
            </a:r>
            <a:r>
              <a:rPr lang="ru-RU" sz="1600" b="1" dirty="0" smtClean="0"/>
              <a:t>аналитическим разрезам. </a:t>
            </a:r>
            <a:r>
              <a:rPr lang="ru-RU" sz="1600" dirty="0" smtClean="0"/>
              <a:t>Помимо трех предопределенных разрезов, в системе возможно настроить до 10 дополнительных разрезов. Например: статьи затрат, основные средства, налоги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218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21" name="Рисунок 20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524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Автоматизация плановых расчетов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4FE8-4BE8-4402-B912-EFA14B055A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571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2857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571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2857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1698597" y="303690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673046" y="2628201"/>
            <a:ext cx="18573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Расчет по формулам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2787760" y="2628201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Остаточные показатели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611560" y="4869160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Регламентные и производственные модели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2915816" y="4869160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Настройка зависимостей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2174246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3016222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2174246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3016222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5364088" y="3036905"/>
            <a:ext cx="392909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Для упрощение ввода плановых данных, и экономии времени на заполнения бюджетов, существует несколько способов автоматизации ввода плановых данных.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102910"/>
            <a:chOff x="0" y="780649"/>
            <a:chExt cx="9144000" cy="61029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9" name="Рисунок 8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08" y="30803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Расчет по формулам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5799425" cy="506003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006093" y="2348880"/>
            <a:ext cx="2886387" cy="3096344"/>
          </a:xfrm>
          <a:prstGeom prst="wedgeRoundRectCallout">
            <a:avLst>
              <a:gd name="adj1" fmla="val -67709"/>
              <a:gd name="adj2" fmla="val -4497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Система позволяет настроить для статьи бюджета </a:t>
            </a:r>
            <a:r>
              <a:rPr lang="ru-RU" b="1" dirty="0" smtClean="0"/>
              <a:t>формулу расчета</a:t>
            </a:r>
            <a:r>
              <a:rPr lang="ru-RU" dirty="0" smtClean="0"/>
              <a:t> на основании других статей.</a:t>
            </a:r>
          </a:p>
          <a:p>
            <a:pPr eaLnBrk="0" hangingPunct="0"/>
            <a:r>
              <a:rPr lang="ru-RU" dirty="0" smtClean="0"/>
              <a:t>При этом можно использовать различные математические функции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052735"/>
            <a:ext cx="9144000" cy="5830823"/>
            <a:chOff x="0" y="780649"/>
            <a:chExt cx="9144000" cy="61029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792276"/>
              <a:ext cx="9144000" cy="6091283"/>
              <a:chOff x="17831" y="7351778"/>
              <a:chExt cx="9152348" cy="6091283"/>
            </a:xfrm>
          </p:grpSpPr>
          <p:pic>
            <p:nvPicPr>
              <p:cNvPr id="12" name="Рисунок 11" descr="ID-10088971.jpg"/>
              <p:cNvPicPr>
                <a:picLocks noChangeAspect="1"/>
              </p:cNvPicPr>
              <p:nvPr/>
            </p:nvPicPr>
            <p:blipFill>
              <a:blip r:embed="rId2"/>
              <a:srcRect b="15556"/>
              <a:stretch>
                <a:fillRect/>
              </a:stretch>
            </p:blipFill>
            <p:spPr>
              <a:xfrm>
                <a:off x="26179" y="7351778"/>
                <a:ext cx="9144000" cy="6077352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3">
                    <a:alpha val="33000"/>
                  </a:schemeClr>
                </a:outerShdw>
              </a:effec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7831" y="7415311"/>
                <a:ext cx="9143999" cy="6027750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76" y="148309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Сценарное планирование бюджетов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0E76-5A01-40E6-8259-E67A349DF25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51360"/>
            <a:ext cx="7308213" cy="144792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96" y="1282513"/>
            <a:ext cx="4605073" cy="3871927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21459" y="1578573"/>
            <a:ext cx="3810562" cy="3279805"/>
          </a:xfrm>
          <a:prstGeom prst="wedgeRoundRectCallout">
            <a:avLst>
              <a:gd name="adj1" fmla="val 58271"/>
              <a:gd name="adj2" fmla="val -3371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Механизм </a:t>
            </a:r>
            <a:r>
              <a:rPr lang="ru-RU" b="1" dirty="0" smtClean="0"/>
              <a:t>сценарного </a:t>
            </a:r>
            <a:r>
              <a:rPr lang="ru-RU" b="1" dirty="0"/>
              <a:t>планирования </a:t>
            </a:r>
            <a:r>
              <a:rPr lang="ru-RU" dirty="0" smtClean="0"/>
              <a:t>позволяет </a:t>
            </a:r>
            <a:r>
              <a:rPr lang="ru-RU" dirty="0"/>
              <a:t>формировать несколько вариантов бюджета на один отчетный </a:t>
            </a:r>
            <a:r>
              <a:rPr lang="ru-RU" dirty="0" smtClean="0"/>
              <a:t>период. Для каждого сценария планирования имеется возможность установить точки планирования и курс валют, при котором будет использоваться сценарий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16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ФИБ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КУФИБ</Template>
  <TotalTime>8486</TotalTime>
  <Words>1035</Words>
  <Application>Microsoft Office PowerPoint</Application>
  <PresentationFormat>Экран (4:3)</PresentationFormat>
  <Paragraphs>176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Wingdings</vt:lpstr>
      <vt:lpstr>КУФИБ</vt:lpstr>
      <vt:lpstr>Линейка «1С-Рейтинг: Финансы и Бюджетирование» Автоматизация процесса бюджетирования</vt:lpstr>
      <vt:lpstr>Задачи, решаемые для руководства компании</vt:lpstr>
      <vt:lpstr>Обзор возможностей ПЛАНИРОВАНИЯ</vt:lpstr>
      <vt:lpstr>Возможности планирования</vt:lpstr>
      <vt:lpstr>Создание бюджетной структуры любой сложности</vt:lpstr>
      <vt:lpstr>Дополнительные разрезы планирования</vt:lpstr>
      <vt:lpstr>Автоматизация плановых расчетов</vt:lpstr>
      <vt:lpstr>Расчет по формулам</vt:lpstr>
      <vt:lpstr>Сценарное планирование бюджетов</vt:lpstr>
      <vt:lpstr>Документ «Экземпляр бюджета»</vt:lpstr>
      <vt:lpstr>Корректировка бюджетных данных</vt:lpstr>
      <vt:lpstr>Заполнение бюджетов</vt:lpstr>
      <vt:lpstr>Обзор функций  контроля</vt:lpstr>
      <vt:lpstr>Контрольные и учетные  функции</vt:lpstr>
      <vt:lpstr>Учет фактических данных</vt:lpstr>
      <vt:lpstr>Настройка фактических данных</vt:lpstr>
      <vt:lpstr>Ключевые показатели</vt:lpstr>
      <vt:lpstr>Автоматический контроль лимитов</vt:lpstr>
      <vt:lpstr>Мониторинг и мотивация персонала</vt:lpstr>
      <vt:lpstr>Аналитические возможности </vt:lpstr>
      <vt:lpstr>Аналитические возможности</vt:lpstr>
      <vt:lpstr>Анализ эффективности подразделений</vt:lpstr>
      <vt:lpstr>Отчетность</vt:lpstr>
      <vt:lpstr>Отчетность</vt:lpstr>
      <vt:lpstr>Отчет «Исполнение бюджета»</vt:lpstr>
      <vt:lpstr>Отчет «Временной анализ»</vt:lpstr>
      <vt:lpstr>Пользовательские отчеты</vt:lpstr>
      <vt:lpstr>Многоязычная отчетность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Михаил</dc:creator>
  <cp:lastModifiedBy>Анастасия Р. Шумакова</cp:lastModifiedBy>
  <cp:revision>94</cp:revision>
  <dcterms:created xsi:type="dcterms:W3CDTF">2013-09-14T18:01:52Z</dcterms:created>
  <dcterms:modified xsi:type="dcterms:W3CDTF">2022-09-01T05:36:31Z</dcterms:modified>
</cp:coreProperties>
</file>